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317" r:id="rId2"/>
    <p:sldId id="321" r:id="rId3"/>
    <p:sldId id="326" r:id="rId4"/>
    <p:sldId id="329" r:id="rId5"/>
    <p:sldId id="328" r:id="rId6"/>
    <p:sldId id="330" r:id="rId7"/>
    <p:sldId id="332" r:id="rId8"/>
    <p:sldId id="327" r:id="rId9"/>
    <p:sldId id="331" r:id="rId10"/>
    <p:sldId id="333" r:id="rId11"/>
    <p:sldId id="334" r:id="rId12"/>
    <p:sldId id="338" r:id="rId13"/>
    <p:sldId id="335" r:id="rId14"/>
    <p:sldId id="336" r:id="rId15"/>
    <p:sldId id="339" r:id="rId16"/>
    <p:sldId id="340" r:id="rId17"/>
    <p:sldId id="322" r:id="rId18"/>
    <p:sldId id="341" r:id="rId19"/>
    <p:sldId id="325" r:id="rId20"/>
    <p:sldId id="314" r:id="rId21"/>
    <p:sldId id="318" r:id="rId22"/>
    <p:sldId id="320" r:id="rId23"/>
    <p:sldId id="319" r:id="rId24"/>
  </p:sldIdLst>
  <p:sldSz cx="12195175" cy="6859588"/>
  <p:notesSz cx="7099300" cy="10234613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</p:embeddedFontLst>
  <p:custDataLst>
    <p:tags r:id="rId32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1" autoAdjust="0"/>
    <p:restoredTop sz="91620" autoAdjust="0"/>
  </p:normalViewPr>
  <p:slideViewPr>
    <p:cSldViewPr>
      <p:cViewPr varScale="1">
        <p:scale>
          <a:sx n="61" d="100"/>
          <a:sy n="61" d="100"/>
        </p:scale>
        <p:origin x="64" y="336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Thomas </a:t>
            </a:r>
            <a:r>
              <a:rPr lang="en-GB" dirty="0" err="1"/>
              <a:t>Gamper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Ocean Surface Generation and Rendering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Thomas </a:t>
            </a:r>
            <a:r>
              <a:rPr lang="en-US" noProof="0" dirty="0" err="1"/>
              <a:t>Gamper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Research Division of Computer Graphics</a:t>
            </a:r>
          </a:p>
          <a:p>
            <a:r>
              <a:rPr lang="en-US" noProof="0" dirty="0"/>
              <a:t>Institute of Visual Computing &amp; Human-Centered Technology</a:t>
            </a:r>
          </a:p>
          <a:p>
            <a:r>
              <a:rPr lang="en-US" noProof="0" dirty="0"/>
              <a:t>TU Wien, Austria</a:t>
            </a:r>
          </a:p>
        </p:txBody>
      </p:sp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A335-1C62-491F-B7BD-E96931D9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644CCD-9F5C-4E52-9272-D4C4D158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771" y="2682996"/>
            <a:ext cx="3947168" cy="305105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4020B7-DC45-44B7-A282-7C88D47DF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B82DBB-EE0A-4AEB-9BB2-B1370D4F2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28640D-B7AC-4F08-97F3-C8E1A891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04" y="2989475"/>
            <a:ext cx="2438095" cy="24380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323E69-98F1-4D26-B38F-E7A383A6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74"/>
          <a:stretch/>
        </p:blipFill>
        <p:spPr>
          <a:xfrm>
            <a:off x="837655" y="3096001"/>
            <a:ext cx="2605281" cy="22250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/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8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de-DE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2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17F34-BB84-4DE0-AD77-7E1F7D1C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(1/2)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EA0B8-0157-426B-8DF9-94CD6BC57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Pierson Moskowitz</a:t>
            </a:r>
          </a:p>
          <a:p>
            <a:pPr lvl="1"/>
            <a:r>
              <a:rPr lang="en-US" dirty="0"/>
              <a:t>Works best for gentle seas</a:t>
            </a:r>
          </a:p>
          <a:p>
            <a:pPr lvl="1"/>
            <a:r>
              <a:rPr lang="en-US" dirty="0"/>
              <a:t>Awesome with lighting</a:t>
            </a:r>
          </a:p>
          <a:p>
            <a:r>
              <a:rPr lang="en-US" dirty="0"/>
              <a:t>JONSWAP</a:t>
            </a:r>
          </a:p>
          <a:p>
            <a:pPr lvl="1"/>
            <a:r>
              <a:rPr lang="en-US" dirty="0"/>
              <a:t>Suitable for agitated seas</a:t>
            </a:r>
          </a:p>
          <a:p>
            <a:pPr lvl="1"/>
            <a:r>
              <a:rPr lang="en-US" dirty="0"/>
              <a:t>Works well with lighting, except low fetch conditions</a:t>
            </a:r>
          </a:p>
          <a:p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Suitable for all kinds of sea</a:t>
            </a:r>
          </a:p>
          <a:p>
            <a:pPr lvl="1"/>
            <a:r>
              <a:rPr lang="en-US" dirty="0"/>
              <a:t>Lighting is a disaster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166BF0-F52C-4341-A452-22E1F0DB2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F364FB-C456-414A-914A-BCEF72296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91136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7925CE-A5AA-4618-94D2-8BE0880E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wave spectra (2/2)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B20F2-5F7F-4C7A-BEE5-A16F8769E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</a:t>
            </a:r>
          </a:p>
          <a:p>
            <a:pPr lvl="1"/>
            <a:r>
              <a:rPr lang="en-US" dirty="0"/>
              <a:t>For all seas between PM and JONSWAP</a:t>
            </a:r>
          </a:p>
          <a:p>
            <a:pPr lvl="1"/>
            <a:r>
              <a:rPr lang="en-US" dirty="0"/>
              <a:t>Good with small wavelengths -&gt; closeups</a:t>
            </a:r>
          </a:p>
          <a:p>
            <a:pPr lvl="1"/>
            <a:r>
              <a:rPr lang="en-US" dirty="0"/>
              <a:t>Works flawlessly with lighting</a:t>
            </a:r>
          </a:p>
          <a:p>
            <a:r>
              <a:rPr lang="en-US" dirty="0" err="1"/>
              <a:t>Tessendorf</a:t>
            </a:r>
            <a:endParaRPr lang="en-US" dirty="0"/>
          </a:p>
          <a:p>
            <a:pPr lvl="1"/>
            <a:r>
              <a:rPr lang="en-US" dirty="0"/>
              <a:t>Geometry is a disaster, no further analysis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3D03D5-D465-4986-B744-93220185E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CD5A71-2D21-450B-9B53-87D82B8A29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866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B46E-02FB-4A55-B4D9-61FA826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de-DE" sz="280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de-DE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8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de-DE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de-DE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de-DE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de-DE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de-DE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de-DE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de-DE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de-DE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de-DE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de-DE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de-DE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kern="1200" dirty="0">
                    <a:solidFill>
                      <a:srgbClr val="000000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de-DE" sz="2800" b="1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de-DE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de-DE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de-DE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de-DE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de-DE" sz="2800" b="1" i="1" kern="12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de-DE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de-DE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de-DE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de-DE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de-DE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  <m:r>
                      <a:rPr lang="de-DE" sz="2800" b="1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kern="1200" dirty="0" err="1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Single level-of-detail consists of nine scalar fields:</a:t>
                </a:r>
              </a:p>
              <a:p>
                <a:pPr lvl="1"/>
                <a:r>
                  <a:rPr lang="en-US" dirty="0"/>
                  <a:t>1x heights</a:t>
                </a:r>
              </a:p>
              <a:p>
                <a:pPr lvl="1"/>
                <a:r>
                  <a:rPr lang="en-US" dirty="0"/>
                  <a:t>2x displacements</a:t>
                </a:r>
              </a:p>
              <a:p>
                <a:pPr lvl="1"/>
                <a:r>
                  <a:rPr lang="en-US" dirty="0"/>
                  <a:t>2x slopes</a:t>
                </a:r>
              </a:p>
              <a:p>
                <a:pPr lvl="1"/>
                <a:r>
                  <a:rPr lang="en-US" dirty="0"/>
                  <a:t>4x displacement derivatives</a:t>
                </a:r>
              </a:p>
              <a:p>
                <a:r>
                  <a:rPr lang="en-US" dirty="0"/>
                  <a:t>Up to four LODs</a:t>
                </a:r>
              </a:p>
              <a:p>
                <a:pPr lvl="1"/>
                <a:r>
                  <a:rPr lang="en-US" dirty="0"/>
                  <a:t>Max 36 scalar fields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3A5048-9AEF-4F47-9BF7-C8B8C1919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83186-868F-488D-94A6-DCE86FE15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586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55270-FAEE-4B19-A56F-AE0A468E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LOD generation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F59463E-6E24-40CB-98DC-4D25810B7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318" y="2413545"/>
            <a:ext cx="2923038" cy="248107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88AEE8-061E-4D22-8F62-9AB99B0DEF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48A52-BC12-4990-96E1-E4A995220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1FA03D-A65B-4A59-9089-B6ED4B16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51" y="2413545"/>
            <a:ext cx="2993142" cy="24810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15136D-831F-4E2A-8B10-1B998FD7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9" y="2413545"/>
            <a:ext cx="2993142" cy="2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8ACD5-6DA8-4A9E-9813-06CE6B07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FFT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58028D-712B-4F4D-8C9A-2E230957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 nine scalar fields into 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03A33A-8D63-4086-AEE5-80A62E8D25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3DB7B0-E43C-4FC6-8410-C64400645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FE3EE-6984-46AC-9DBC-D7389440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43" y="1739674"/>
            <a:ext cx="3916688" cy="33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6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69A23-6522-4845-B69B-4894D051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Multi-Res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84C9AF-FC6C-4592-AC1C-65C7D5923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two distinct resolutions</a:t>
            </a:r>
          </a:p>
          <a:p>
            <a:pPr lvl="1"/>
            <a:r>
              <a:rPr lang="en-US" dirty="0"/>
              <a:t>Heights and displacements</a:t>
            </a:r>
          </a:p>
          <a:p>
            <a:pPr lvl="1"/>
            <a:r>
              <a:rPr lang="en-US" dirty="0"/>
              <a:t>Slopes and displacement derivatives</a:t>
            </a:r>
          </a:p>
          <a:p>
            <a:r>
              <a:rPr lang="en-US" dirty="0"/>
              <a:t>Only up to 10% gain for generation</a:t>
            </a:r>
          </a:p>
          <a:p>
            <a:r>
              <a:rPr lang="en-US" dirty="0"/>
              <a:t>Speedup in FFT up to 40% because low-res FFT basically negligible</a:t>
            </a:r>
          </a:p>
          <a:p>
            <a:r>
              <a:rPr lang="en-US" dirty="0"/>
              <a:t>Further improvements down the line because less data to transfer and to process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EEB060-9ECE-43F1-BDDD-94126F984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920757-4BB3-409F-8C39-52618F18E8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1155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8274-D492-4EE1-91A6-DF95F4F6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5FE61-0698-4673-9EAE-ACD8E31D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Contribution 1: implement and evaluate wave energy models</a:t>
            </a:r>
          </a:p>
          <a:p>
            <a:pPr lvl="1"/>
            <a:r>
              <a:rPr lang="en-US" dirty="0"/>
              <a:t>Pierson-Moskowitz and Unified work well in all conditions</a:t>
            </a:r>
          </a:p>
          <a:p>
            <a:pPr lvl="1"/>
            <a:r>
              <a:rPr lang="en-US" noProof="0" dirty="0"/>
              <a:t>JONSWAP works well in all conditions, except low-fetch</a:t>
            </a:r>
          </a:p>
          <a:p>
            <a:pPr lvl="1"/>
            <a:r>
              <a:rPr lang="en-US" noProof="0" dirty="0" err="1"/>
              <a:t>Donelan</a:t>
            </a:r>
            <a:r>
              <a:rPr lang="en-US" noProof="0" dirty="0"/>
              <a:t> and </a:t>
            </a:r>
            <a:r>
              <a:rPr lang="en-US" noProof="0" dirty="0" err="1"/>
              <a:t>Tessendor</a:t>
            </a:r>
            <a:r>
              <a:rPr lang="en-US" dirty="0"/>
              <a:t>f disqualified</a:t>
            </a:r>
            <a:endParaRPr lang="en-US" noProof="0" dirty="0"/>
          </a:p>
          <a:p>
            <a:r>
              <a:rPr lang="en-US" noProof="0" dirty="0"/>
              <a:t>Contribution 2: multi-resolution level-of-detail</a:t>
            </a:r>
          </a:p>
          <a:p>
            <a:pPr lvl="1"/>
            <a:r>
              <a:rPr lang="en-US" dirty="0"/>
              <a:t>Allows for more fine-grained balance between model detail and performance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DC677-2A46-4497-8C10-57A2EF918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24F3F-8989-41D3-9E0F-708122FD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6833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BF5AB-F004-4319-945E-E798D5C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ABAB7B-FE0F-4EF3-94A2-0FD2A2399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Video!!!!!!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1F5F6-A6EE-4426-B486-3410731A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7653E4-E3AF-4CF3-9BCA-B37D0D551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70227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2BBB8-5DB2-4E1E-B7B2-314139C4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7AE5DC-AA9C-43DB-BBDA-DDF5E7A2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1395C7-F1EB-425A-912B-F1911FE09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40A18F-2151-408B-9457-873D09883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689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3D804-15B7-4C1B-9870-9B4CBDA9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C5D0E-30F4-42C1-89A5-718E50DE6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  <a:p>
            <a:r>
              <a:rPr lang="en-US" noProof="0" dirty="0"/>
              <a:t>Wave spectra</a:t>
            </a:r>
          </a:p>
          <a:p>
            <a:r>
              <a:rPr lang="en-US" noProof="0" dirty="0"/>
              <a:t>Level of detail</a:t>
            </a:r>
          </a:p>
          <a:p>
            <a:r>
              <a:rPr lang="en-US" noProof="0" dirty="0"/>
              <a:t>Summary</a:t>
            </a:r>
          </a:p>
          <a:p>
            <a:r>
              <a:rPr lang="en-US" noProof="0" dirty="0"/>
              <a:t>Future Work</a:t>
            </a:r>
          </a:p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2A5B4C-A61D-4A8A-A790-532ABD0DAD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089221-321C-46F5-92D6-6356BE3B62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00165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Level 0</a:t>
            </a:r>
          </a:p>
          <a:p>
            <a:pPr lvl="1"/>
            <a:r>
              <a:rPr lang="en-US" noProof="0" dirty="0"/>
              <a:t>Level 1</a:t>
            </a:r>
          </a:p>
          <a:p>
            <a:pPr lvl="2"/>
            <a:r>
              <a:rPr lang="en-US" noProof="0" dirty="0"/>
              <a:t>Level 2</a:t>
            </a:r>
          </a:p>
          <a:p>
            <a:pPr lvl="2"/>
            <a:endParaRPr lang="en-US" noProof="0" dirty="0"/>
          </a:p>
          <a:p>
            <a:pPr lvl="2"/>
            <a:r>
              <a:rPr lang="en-US" noProof="0" dirty="0"/>
              <a:t>Hint:    </a:t>
            </a:r>
            <a:r>
              <a:rPr lang="en-US" b="1" noProof="0" dirty="0">
                <a:solidFill>
                  <a:schemeClr val="accent6"/>
                </a:solidFill>
              </a:rPr>
              <a:t>Do NOT use bullet lists wherever possible 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20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64787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22</a:t>
            </a:fld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1762073" y="2133650"/>
            <a:ext cx="8671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Sometimes a dark background is better. Use this template.</a:t>
            </a:r>
          </a:p>
        </p:txBody>
      </p:sp>
    </p:spTree>
    <p:extLst>
      <p:ext uri="{BB962C8B-B14F-4D97-AF65-F5344CB8AC3E}">
        <p14:creationId xmlns:p14="http://schemas.microsoft.com/office/powerpoint/2010/main" val="424306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Don't forget to include a last slide that contains teaser images or a video or something else that reminds people about what you said. </a:t>
            </a:r>
          </a:p>
          <a:p>
            <a:endParaRPr lang="en-US" noProof="0" dirty="0"/>
          </a:p>
          <a:p>
            <a:r>
              <a:rPr lang="en-US" noProof="0" dirty="0"/>
              <a:t>It might well be that this slide will be on the screen during the whole discussion!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627D2-2F83-44D6-9F1E-C15ABAFD5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74863-42AE-43D4-A1A0-34A5F437C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Generating and rendering of believable ocean surfaces represents a permanent topic of interest in computer graphics</a:t>
            </a:r>
          </a:p>
          <a:p>
            <a:r>
              <a:rPr lang="en-US" noProof="0" dirty="0"/>
              <a:t>Wave simulation</a:t>
            </a:r>
          </a:p>
          <a:p>
            <a:r>
              <a:rPr lang="en-US" noProof="0" dirty="0"/>
              <a:t>Lighting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6613B3-A802-48EC-B5B3-57FD029E14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40FC68-6B6A-45F9-BB1A-D456A24DA8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3151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CF620-3F5B-466F-9D3F-C3D143EE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4938190-A798-45D1-BDBF-543688B9F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139" y="914400"/>
            <a:ext cx="7300384" cy="547528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7E9ABF-62AC-4007-AE29-A177F93CC9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1FCD6B-A950-4146-8AD4-46E0FE3D6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3230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09562-0093-4C4E-83CF-6013D663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noProof="0" dirty="0"/>
              <a:t>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6ACFFB-75E7-4664-9CCB-1674AD982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D44D96-D713-45FA-94CC-313D8B533B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05BEB7F4-3D2F-479E-BB49-487610AD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865" y="914400"/>
            <a:ext cx="8212932" cy="5475288"/>
          </a:xfrm>
        </p:spPr>
      </p:pic>
    </p:spTree>
    <p:extLst>
      <p:ext uri="{BB962C8B-B14F-4D97-AF65-F5344CB8AC3E}">
        <p14:creationId xmlns:p14="http://schemas.microsoft.com/office/powerpoint/2010/main" val="65079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B99A1-EB23-4856-89FA-4F1C6F64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E5DBE0C-363A-4AAE-97AD-00F31F360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555" y="1829340"/>
            <a:ext cx="5559552" cy="3645408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771A2B-E288-439B-AAF1-0DDA20543A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EF7F93-E812-4591-A221-27FD61671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964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1F50A-7E02-417F-9652-60357EEE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3306E-F71E-4634-936E-C478FB68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Ocean surface generation and rendering even more of a challenge in context of real-time rendering</a:t>
            </a:r>
          </a:p>
          <a:p>
            <a:pPr>
              <a:buFontTx/>
              <a:buChar char="-"/>
            </a:pPr>
            <a:r>
              <a:rPr lang="en-US" dirty="0"/>
              <a:t>Ocean is dynamic and complex</a:t>
            </a:r>
          </a:p>
          <a:p>
            <a:pPr>
              <a:buFontTx/>
              <a:buChar char="-"/>
            </a:pPr>
            <a:r>
              <a:rPr lang="en-US" dirty="0"/>
              <a:t>Closeups and views to horizon</a:t>
            </a:r>
          </a:p>
          <a:p>
            <a:pPr>
              <a:buFontTx/>
              <a:buChar char="-"/>
            </a:pPr>
            <a:r>
              <a:rPr lang="en-US" dirty="0"/>
              <a:t>Lighting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2C6FE-3903-44B2-9FA1-DD87E5E0D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E774E6-B3FD-490F-AF00-A099E6421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537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9140F-E061-426B-A0B8-D512CA8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Related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13708-FFA5-4489-88AA-791B0AFC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Choppy wave algorithm [Tessendorf1999]</a:t>
            </a:r>
          </a:p>
          <a:p>
            <a:pPr lvl="1"/>
            <a:r>
              <a:rPr lang="en-US" noProof="0" dirty="0"/>
              <a:t>Employs wave spectrum concept from oceanographic </a:t>
            </a:r>
            <a:r>
              <a:rPr lang="en-US" noProof="0" dirty="0" err="1"/>
              <a:t>reasearch</a:t>
            </a:r>
            <a:endParaRPr lang="en-US" noProof="0" dirty="0"/>
          </a:p>
          <a:p>
            <a:pPr lvl="1"/>
            <a:r>
              <a:rPr lang="en-US" noProof="0" dirty="0"/>
              <a:t>Horizontal and vertical displacements</a:t>
            </a:r>
          </a:p>
          <a:p>
            <a:pPr lvl="1"/>
            <a:r>
              <a:rPr lang="en-US" noProof="0" dirty="0"/>
              <a:t>First order partial derivatives for </a:t>
            </a:r>
            <a:r>
              <a:rPr lang="en-US" noProof="0" dirty="0" err="1"/>
              <a:t>normals</a:t>
            </a:r>
            <a:r>
              <a:rPr lang="en-US" noProof="0" dirty="0"/>
              <a:t> and whitecaps</a:t>
            </a:r>
          </a:p>
          <a:p>
            <a:r>
              <a:rPr lang="en-US" noProof="0" dirty="0"/>
              <a:t>Adapted for real-time operation</a:t>
            </a:r>
          </a:p>
          <a:p>
            <a:pPr lvl="1"/>
            <a:r>
              <a:rPr lang="en-US" noProof="0" dirty="0"/>
              <a:t>Meshing [Hinsinger2002, Johanson2004]</a:t>
            </a:r>
          </a:p>
          <a:p>
            <a:pPr lvl="1"/>
            <a:r>
              <a:rPr lang="en-US" noProof="0" dirty="0"/>
              <a:t>Lighting [Bruneton2010a, Bruneton2010b]</a:t>
            </a:r>
          </a:p>
          <a:p>
            <a:pPr lvl="1"/>
            <a:r>
              <a:rPr lang="en-US" noProof="0" dirty="0"/>
              <a:t>Whitecaps [Dupuy2012]</a:t>
            </a:r>
          </a:p>
          <a:p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54EE1-7104-43E3-B166-25D4E347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32628-3BE6-492A-9587-74DF38D64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3450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67E01-57CB-4AE9-AD0D-C145D86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1B9CC-A1F3-426C-8F3A-D946C422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spectrum</a:t>
            </a:r>
            <a:endParaRPr lang="de-DE" dirty="0"/>
          </a:p>
          <a:p>
            <a:pPr lvl="1"/>
            <a:r>
              <a:rPr lang="de-DE" dirty="0"/>
              <a:t>Many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lvl="1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[Brunetone2010a, Bruneton2010b]</a:t>
            </a:r>
          </a:p>
          <a:p>
            <a:r>
              <a:rPr lang="de-DE" dirty="0"/>
              <a:t>Performance</a:t>
            </a:r>
          </a:p>
          <a:p>
            <a:pPr lvl="1"/>
            <a:r>
              <a:rPr lang="de-DE" dirty="0"/>
              <a:t>Level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detail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5EDB4-95BE-4FDD-B806-C39089EF1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D68E6-72DC-451E-911D-98CEF1B01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79836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529</Words>
  <Application>Microsoft Office PowerPoint</Application>
  <PresentationFormat>Benutzerdefiniert</PresentationFormat>
  <Paragraphs>143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Times New Roman</vt:lpstr>
      <vt:lpstr>Calibri</vt:lpstr>
      <vt:lpstr>Cambria Math</vt:lpstr>
      <vt:lpstr>Blends</vt:lpstr>
      <vt:lpstr>Ocean Surface Generation and Rendering</vt:lpstr>
      <vt:lpstr>Overview</vt:lpstr>
      <vt:lpstr>Motivation</vt:lpstr>
      <vt:lpstr>Motivation</vt:lpstr>
      <vt:lpstr>Motivation</vt:lpstr>
      <vt:lpstr>Motivation</vt:lpstr>
      <vt:lpstr>Motivation</vt:lpstr>
      <vt:lpstr>Related Work</vt:lpstr>
      <vt:lpstr>Problems</vt:lpstr>
      <vt:lpstr>Wave spectrum</vt:lpstr>
      <vt:lpstr>Evaluated wave spectra (1/2)</vt:lpstr>
      <vt:lpstr>Evaluated wave spectra (2/2)</vt:lpstr>
      <vt:lpstr>Level of detail</vt:lpstr>
      <vt:lpstr>Performance LOD generation</vt:lpstr>
      <vt:lpstr>Performance FFT</vt:lpstr>
      <vt:lpstr>Multi-Res</vt:lpstr>
      <vt:lpstr>Summary</vt:lpstr>
      <vt:lpstr>Thank You for your Attention!</vt:lpstr>
      <vt:lpstr>Future Work</vt:lpstr>
      <vt:lpstr>Headline</vt:lpstr>
      <vt:lpstr>PowerPoint-Präsentation</vt:lpstr>
      <vt:lpstr>PowerPoint-Präsentation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2018-10-09T10:12:09Z</dcterms:modified>
</cp:coreProperties>
</file>